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e11755f38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e11755f38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839eccdc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839eccdc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839eccdc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839eccdc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839eccdc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839eccdc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839eccdc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839eccdc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839eccdc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839eccdc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a14d351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a14d351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839eccdc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839eccdc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a14d3518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a14d3518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87522900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87522900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839eccdc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839eccdc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839eccdc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839eccdc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87522900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87522900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politico.eu/article/five-unresolved-mysteries-russian-meddling-mueller-report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492325" y="816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Cambridge Analytica Scandal</a:t>
            </a:r>
            <a:endParaRPr b="1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038125" y="2144225"/>
            <a:ext cx="6333900" cy="11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Urvaksh Irani, Rahat Mahmud, Mayumi Wakatsu</a:t>
            </a:r>
            <a:endParaRPr sz="2200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89125"/>
            <a:ext cx="1745599" cy="174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2686" y="3272475"/>
            <a:ext cx="1578900" cy="15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9775" y="3759250"/>
            <a:ext cx="1939926" cy="13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6375" y="574850"/>
            <a:ext cx="1786350" cy="3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4887" y="3975575"/>
            <a:ext cx="1494350" cy="9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2375" y="3506475"/>
            <a:ext cx="1110900" cy="11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3"/>
          <p:cNvSpPr/>
          <p:nvPr/>
        </p:nvSpPr>
        <p:spPr>
          <a:xfrm>
            <a:off x="2085975" y="2851150"/>
            <a:ext cx="4533900" cy="1063625"/>
          </a:xfrm>
          <a:custGeom>
            <a:rect b="b" l="l" r="r" t="t"/>
            <a:pathLst>
              <a:path extrusionOk="0" h="42545" w="181356">
                <a:moveTo>
                  <a:pt x="0" y="40259"/>
                </a:moveTo>
                <a:cubicBezTo>
                  <a:pt x="9335" y="33655"/>
                  <a:pt x="37719" y="4636"/>
                  <a:pt x="56007" y="635"/>
                </a:cubicBezTo>
                <a:cubicBezTo>
                  <a:pt x="74295" y="-3365"/>
                  <a:pt x="94425" y="16002"/>
                  <a:pt x="109728" y="16256"/>
                </a:cubicBezTo>
                <a:cubicBezTo>
                  <a:pt x="125032" y="16510"/>
                  <a:pt x="135890" y="-2222"/>
                  <a:pt x="147828" y="2159"/>
                </a:cubicBezTo>
                <a:cubicBezTo>
                  <a:pt x="159766" y="6541"/>
                  <a:pt x="175768" y="35814"/>
                  <a:pt x="181356" y="4254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Google Shape;143;p13"/>
          <p:cNvSpPr/>
          <p:nvPr/>
        </p:nvSpPr>
        <p:spPr>
          <a:xfrm>
            <a:off x="8810625" y="971550"/>
            <a:ext cx="296075" cy="2695575"/>
          </a:xfrm>
          <a:custGeom>
            <a:rect b="b" l="l" r="r" t="t"/>
            <a:pathLst>
              <a:path extrusionOk="0" h="107823" w="11843">
                <a:moveTo>
                  <a:pt x="0" y="0"/>
                </a:moveTo>
                <a:cubicBezTo>
                  <a:pt x="1969" y="10414"/>
                  <a:pt x="11557" y="44514"/>
                  <a:pt x="11811" y="62484"/>
                </a:cubicBezTo>
                <a:cubicBezTo>
                  <a:pt x="12065" y="80455"/>
                  <a:pt x="3239" y="100267"/>
                  <a:pt x="1524" y="10782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4" name="Google Shape;144;p13"/>
          <p:cNvSpPr/>
          <p:nvPr/>
        </p:nvSpPr>
        <p:spPr>
          <a:xfrm>
            <a:off x="5686425" y="2785715"/>
            <a:ext cx="2571750" cy="700425"/>
          </a:xfrm>
          <a:custGeom>
            <a:rect b="b" l="l" r="r" t="t"/>
            <a:pathLst>
              <a:path extrusionOk="0" h="28017" w="102870">
                <a:moveTo>
                  <a:pt x="0" y="4014"/>
                </a:moveTo>
                <a:cubicBezTo>
                  <a:pt x="10668" y="3570"/>
                  <a:pt x="46863" y="-2653"/>
                  <a:pt x="64008" y="1347"/>
                </a:cubicBezTo>
                <a:cubicBezTo>
                  <a:pt x="81153" y="5348"/>
                  <a:pt x="96393" y="23572"/>
                  <a:pt x="102870" y="2801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" name="Google Shape;145;p13"/>
          <p:cNvSpPr/>
          <p:nvPr/>
        </p:nvSpPr>
        <p:spPr>
          <a:xfrm>
            <a:off x="3124200" y="3028392"/>
            <a:ext cx="1552575" cy="864150"/>
          </a:xfrm>
          <a:custGeom>
            <a:rect b="b" l="l" r="r" t="t"/>
            <a:pathLst>
              <a:path extrusionOk="0" h="34566" w="62103">
                <a:moveTo>
                  <a:pt x="62103" y="9039"/>
                </a:moveTo>
                <a:cubicBezTo>
                  <a:pt x="56007" y="7706"/>
                  <a:pt x="35878" y="-3216"/>
                  <a:pt x="25527" y="1038"/>
                </a:cubicBezTo>
                <a:cubicBezTo>
                  <a:pt x="15177" y="5293"/>
                  <a:pt x="4255" y="28978"/>
                  <a:pt x="0" y="3456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/>
          <p:nvPr>
            <p:ph type="title"/>
          </p:nvPr>
        </p:nvSpPr>
        <p:spPr>
          <a:xfrm>
            <a:off x="1297500" y="469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End Result</a:t>
            </a:r>
            <a:endParaRPr/>
          </a:p>
        </p:txBody>
      </p:sp>
      <p:pic>
        <p:nvPicPr>
          <p:cNvPr id="225" name="Google Shape;2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0" y="1098475"/>
            <a:ext cx="4215777" cy="421577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 txBox="1"/>
          <p:nvPr/>
        </p:nvSpPr>
        <p:spPr>
          <a:xfrm>
            <a:off x="4140800" y="1513163"/>
            <a:ext cx="4505700" cy="3155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difference of 4% was equivalent to 1.3 million votes. Therefore, spending £500,000 extra on online adverts had proven decisive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Regulatory bodies did not find any link between Cambridge Analytica and Brexit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Information Commissioner, Elizabeth Denham spent three years investigating the role of Cambridge Analytica and analyzed 42,700 terabytes of data, 31 servers, and more than 300,000 documents but couldn’t determine a connection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6450" y="393075"/>
            <a:ext cx="1786350" cy="3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/>
          <p:nvPr>
            <p:ph type="title"/>
          </p:nvPr>
        </p:nvSpPr>
        <p:spPr>
          <a:xfrm>
            <a:off x="1297500" y="393750"/>
            <a:ext cx="4215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Russian connection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3"/>
          <p:cNvSpPr txBox="1"/>
          <p:nvPr>
            <p:ph idx="1" type="body"/>
          </p:nvPr>
        </p:nvSpPr>
        <p:spPr>
          <a:xfrm>
            <a:off x="597900" y="2095075"/>
            <a:ext cx="6908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●Journalist Shane Harris offered some compelling evidence that suggested Russian hackers’ involvement in Trump’s campaign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●Harris interviewed Peter Smith, a pro-Trump GOP operative who was reportedly seeking Hillary Clinton’s email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-GB" sz="1700">
                <a:latin typeface="Arial"/>
                <a:ea typeface="Arial"/>
                <a:cs typeface="Arial"/>
                <a:sym typeface="Arial"/>
              </a:rPr>
              <a:t>Peter Smith</a:t>
            </a:r>
            <a:r>
              <a:rPr lang="en-GB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was in close contact with Michael Flynn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701" y="115475"/>
            <a:ext cx="2775404" cy="18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400" y="294262"/>
            <a:ext cx="8000076" cy="45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>
            <p:ph type="title"/>
          </p:nvPr>
        </p:nvSpPr>
        <p:spPr>
          <a:xfrm>
            <a:off x="1297500" y="393750"/>
            <a:ext cx="2343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Lato"/>
                <a:ea typeface="Lato"/>
                <a:cs typeface="Lato"/>
                <a:sym typeface="Lato"/>
              </a:rPr>
              <a:t>Ethics</a:t>
            </a:r>
            <a:r>
              <a:rPr lang="en-GB" sz="2100">
                <a:latin typeface="Lato"/>
                <a:ea typeface="Lato"/>
                <a:cs typeface="Lato"/>
                <a:sym typeface="Lato"/>
              </a:rPr>
              <a:t> Violation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5"/>
          <p:cNvSpPr txBox="1"/>
          <p:nvPr>
            <p:ph idx="1" type="body"/>
          </p:nvPr>
        </p:nvSpPr>
        <p:spPr>
          <a:xfrm>
            <a:off x="1297500" y="1567550"/>
            <a:ext cx="7231200" cy="3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Lack of </a:t>
            </a:r>
            <a:r>
              <a:rPr lang="en-GB" sz="1500">
                <a:latin typeface="Arial"/>
                <a:ea typeface="Arial"/>
                <a:cs typeface="Arial"/>
                <a:sym typeface="Arial"/>
              </a:rPr>
              <a:t>transparency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Acquired data through surveys &amp; didn’t mention the use of such data to the people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Violation of Privacy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C.A also acquired and used data of their friends which is a violation of privacy and consent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Biased Algorithm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Used those data to manipulate people </a:t>
            </a:r>
            <a:r>
              <a:rPr lang="en-GB" sz="1500">
                <a:latin typeface="Arial"/>
                <a:ea typeface="Arial"/>
                <a:cs typeface="Arial"/>
                <a:sym typeface="Arial"/>
              </a:rPr>
              <a:t>by providing them with content that indirectly forced them to change their perspectives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5244" y="183000"/>
            <a:ext cx="2122208" cy="150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/>
          <p:nvPr>
            <p:ph type="title"/>
          </p:nvPr>
        </p:nvSpPr>
        <p:spPr>
          <a:xfrm>
            <a:off x="973150" y="46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Bibliography</a:t>
            </a:r>
            <a:r>
              <a:rPr lang="en-GB"/>
              <a:t> </a:t>
            </a:r>
            <a:endParaRPr/>
          </a:p>
        </p:txBody>
      </p:sp>
      <p:sp>
        <p:nvSpPr>
          <p:cNvPr id="252" name="Google Shape;252;p26"/>
          <p:cNvSpPr txBox="1"/>
          <p:nvPr>
            <p:ph idx="1" type="body"/>
          </p:nvPr>
        </p:nvSpPr>
        <p:spPr>
          <a:xfrm>
            <a:off x="1038000" y="385900"/>
            <a:ext cx="7929600" cy="4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Ball, J. (2020, October 11). </a:t>
            </a:r>
            <a:r>
              <a:rPr i="1" lang="en-GB" sz="800">
                <a:latin typeface="Times New Roman"/>
                <a:ea typeface="Times New Roman"/>
                <a:cs typeface="Times New Roman"/>
                <a:sym typeface="Times New Roman"/>
              </a:rPr>
              <a:t>The real story of Cambridge Analytica and Brexit</a:t>
            </a: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. The Spectator. Retrieved March 14, 2022, from https://www.spectator.co.uk/article/were-there-any-links-between-cambridge-analytica-russia-and-brexit- 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Bertrand, N. (2019, April 20). 5 unresolved mysteries about Russian meddling in Mueller’s report. POLITICO. </a:t>
            </a:r>
            <a:r>
              <a:rPr lang="en-GB" sz="800" u="sng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https://www.politico.eu/article/five-unresolved-mysteries-russian-meddling-mueller-report/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Braga, M. (2018, March 28). </a:t>
            </a:r>
            <a:r>
              <a:rPr i="1" lang="en-GB" sz="800">
                <a:latin typeface="Times New Roman"/>
                <a:ea typeface="Times New Roman"/>
                <a:cs typeface="Times New Roman"/>
                <a:sym typeface="Times New Roman"/>
              </a:rPr>
              <a:t>Everything you need to know about aggregateiq, the Canadian tech company with ties to Brexit and Ted Cruz | CBC news</a:t>
            </a: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. CBCnews. Retrieved March 14, 2022, from https://www.cbc.ca/news/science/aggregateiq-brexit-ted-cruz-aiq-scl-cambridge-analytica-1.4596292 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Cambridge Analytica’s Facebook data was accessed in Russia. (2018, July 18). Business Insider. https://www.businessinsider.com/cambridge-analytica-facebook-data-accessed-in-russia-2018-7?international=true&amp;r=US&amp;IR=T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Chang, A. (2018, March 23). </a:t>
            </a:r>
            <a:r>
              <a:rPr i="1" lang="en-GB" sz="800">
                <a:latin typeface="Times New Roman"/>
                <a:ea typeface="Times New Roman"/>
                <a:cs typeface="Times New Roman"/>
                <a:sym typeface="Times New Roman"/>
              </a:rPr>
              <a:t>The Facebook and Cambridge Analytica scandal, explained with a simple diagram</a:t>
            </a: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. Vox. Retrieved March 13, 2022, from https://www.vox.com/policy-and-politics/2018/3/23/17151916/facebook-cambridge-analytica-trump-diagram 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Hamilton, I. A. (2018, July 18). </a:t>
            </a:r>
            <a:r>
              <a:rPr i="1" lang="en-GB" sz="800">
                <a:latin typeface="Times New Roman"/>
                <a:ea typeface="Times New Roman"/>
                <a:cs typeface="Times New Roman"/>
                <a:sym typeface="Times New Roman"/>
              </a:rPr>
              <a:t>Cambridge Analytica's Facebook data was accessed in Russia</a:t>
            </a: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. Business Insider. Retrieved March 12, 2022, from https://www.businessinsider.com/cambridge-analytica-facebook-data-accessed-in-russia-2018-7 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Illing, S. (2018, April 4). Cambridge Analytica, the shady data firm that might be a key Trump-Russia link, explained. Vox. https://www.vox.com/policy-and-politics/2017/10/16/15657512/cambridge-analytica-facebook-alexander-nix-christopher-wylie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Mak, T. (2018, March 22). </a:t>
            </a:r>
            <a:r>
              <a:rPr i="1" lang="en-GB" sz="800">
                <a:latin typeface="Times New Roman"/>
                <a:ea typeface="Times New Roman"/>
                <a:cs typeface="Times New Roman"/>
                <a:sym typeface="Times New Roman"/>
              </a:rPr>
              <a:t>Cambridge Analytica scandal raises new ethical questions about microtargeting</a:t>
            </a: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. NPR. Retrieved March 13, 2022, from https://www.npr.org/2018/03/22/596180048/cambridge-analytica-scandal-raises-new-ethical-questions-about-microtargeting 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Martin, D. (2018). </a:t>
            </a:r>
            <a:r>
              <a:rPr i="1" lang="en-GB" sz="800">
                <a:latin typeface="Times New Roman"/>
                <a:ea typeface="Times New Roman"/>
                <a:cs typeface="Times New Roman"/>
                <a:sym typeface="Times New Roman"/>
              </a:rPr>
              <a:t>What role did Cambridge Analytica play in the Brexit Vote?: DW: 27.03.2018</a:t>
            </a: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. DW.COM. Retrieved March 14, 2022, from https://www.dw.com/en/what-role-did-cambridge-analytica-play-in-the-brexit-vote/a-43151460 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Scott, M. (2019, July 31). </a:t>
            </a:r>
            <a:r>
              <a:rPr i="1" lang="en-GB" sz="800">
                <a:latin typeface="Times New Roman"/>
                <a:ea typeface="Times New Roman"/>
                <a:cs typeface="Times New Roman"/>
                <a:sym typeface="Times New Roman"/>
              </a:rPr>
              <a:t>Cambridge Analytica did work for Brexit groups, says ex-staffer</a:t>
            </a: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. POLITICO. Retrieved March 14, 2022, from https://www.politico.eu/article/cambridge-analytica-leave-eu-ukip-brexit-facebook/ 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Waterson, J. (2020, October 7). </a:t>
            </a:r>
            <a:r>
              <a:rPr i="1" lang="en-GB" sz="800">
                <a:latin typeface="Times New Roman"/>
                <a:ea typeface="Times New Roman"/>
                <a:cs typeface="Times New Roman"/>
                <a:sym typeface="Times New Roman"/>
              </a:rPr>
              <a:t>Cambridge Analytica did not misuse data in EU referendum, says watchdog</a:t>
            </a: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. The Guardian. Retrieved March 14, 2022, from https://www.theguardian.com/uk-news/2020/oct/07/cambridge-analytica-did-not-misuse-data-in-eu-referendum-says-watchdog 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/>
              <a:t>What is Cambridge Analytica</a:t>
            </a:r>
            <a:endParaRPr sz="5900"/>
          </a:p>
        </p:txBody>
      </p:sp>
      <p:sp>
        <p:nvSpPr>
          <p:cNvPr id="151" name="Google Shape;151;p14"/>
          <p:cNvSpPr txBox="1"/>
          <p:nvPr>
            <p:ph idx="1" type="body"/>
          </p:nvPr>
        </p:nvSpPr>
        <p:spPr>
          <a:xfrm>
            <a:off x="714350" y="1307850"/>
            <a:ext cx="7423500" cy="3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lt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Cambridge Analytica was founded in 2013 as a subsidiary of a consulting firm called SCL Group in the United Kingdom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It specialized in election consulting, and is particularly good at psychological analysis based on behavioral historical data from social media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It had publicized that it can perform detailed analysis (micro-targeting) on potential voters based on the data collected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2" name="Google Shape;1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6202" y="218762"/>
            <a:ext cx="1264075" cy="12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/>
          <p:nvPr>
            <p:ph idx="1" type="body"/>
          </p:nvPr>
        </p:nvSpPr>
        <p:spPr>
          <a:xfrm>
            <a:off x="1128700" y="1078950"/>
            <a:ext cx="70389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Cambridge Analytica has been accused of using illegally collected personal data from voters to manipulate the results for: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69569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Brexit in the UK referendum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69569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US Elections (Trump Campaign) 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Millions of Facebook profiles were harvested by Aleksandr Kogan for Cambridge Analytica which were later accessed in Russia</a:t>
            </a:r>
            <a:endParaRPr sz="2400"/>
          </a:p>
        </p:txBody>
      </p:sp>
      <p:sp>
        <p:nvSpPr>
          <p:cNvPr id="158" name="Google Shape;158;p15"/>
          <p:cNvSpPr txBox="1"/>
          <p:nvPr/>
        </p:nvSpPr>
        <p:spPr>
          <a:xfrm>
            <a:off x="1082375" y="514300"/>
            <a:ext cx="624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Incident </a:t>
            </a:r>
            <a:endParaRPr sz="5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1575" y="116725"/>
            <a:ext cx="145732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/>
              <a:t>Election </a:t>
            </a:r>
            <a:endParaRPr sz="3000"/>
          </a:p>
        </p:txBody>
      </p:sp>
      <p:pic>
        <p:nvPicPr>
          <p:cNvPr id="165" name="Google Shape;16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142975"/>
            <a:ext cx="2980102" cy="363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975" y="1142975"/>
            <a:ext cx="2919774" cy="363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Advent Cambridge Analytica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7"/>
          <p:cNvSpPr txBox="1"/>
          <p:nvPr>
            <p:ph idx="1" type="body"/>
          </p:nvPr>
        </p:nvSpPr>
        <p:spPr>
          <a:xfrm>
            <a:off x="1204750" y="992950"/>
            <a:ext cx="7076100" cy="3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Cambridge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 Analytica obtained data via University of Cambridge researcher Aleksandr Kogan, a Russian American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Aleksandr Kogan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 built a Facebook app that 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quizzed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 people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In addition to user data, their friends data was also collected. As a result, it became a "psychological operation" using personal data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It a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ccessed data of up to 87 million Facebook users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4000" y="143197"/>
            <a:ext cx="1088450" cy="10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/>
          <p:nvPr>
            <p:ph type="title"/>
          </p:nvPr>
        </p:nvSpPr>
        <p:spPr>
          <a:xfrm>
            <a:off x="1297500" y="393750"/>
            <a:ext cx="15024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 u="sng"/>
              <a:t>Brexit</a:t>
            </a:r>
            <a:endParaRPr b="1" sz="3000" u="sng"/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275" y="338351"/>
            <a:ext cx="1298976" cy="75520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/>
        </p:nvSpPr>
        <p:spPr>
          <a:xfrm>
            <a:off x="764100" y="2139200"/>
            <a:ext cx="76668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GB" sz="1700">
                <a:solidFill>
                  <a:schemeClr val="lt1"/>
                </a:solidFill>
              </a:rPr>
              <a:t>Vote Leave is a campaigning organisation that supported a "Leave" vote in the 2016 United Kingdom European Union membership referendum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GB" sz="1700">
                <a:solidFill>
                  <a:schemeClr val="lt1"/>
                </a:solidFill>
              </a:rPr>
              <a:t>Boris Johnson the current Prime Minister of United Kingdom was a prominent figure in this Campaign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1297500" y="1402350"/>
            <a:ext cx="307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Vote Leave Campaign</a:t>
            </a:r>
            <a:endParaRPr b="1"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675" y="3519600"/>
            <a:ext cx="1617077" cy="16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/>
        </p:nvSpPr>
        <p:spPr>
          <a:xfrm>
            <a:off x="435225" y="1931225"/>
            <a:ext cx="8137200" cy="24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Char char="●"/>
            </a:pPr>
            <a:r>
              <a:rPr lang="en-GB" sz="1700">
                <a:solidFill>
                  <a:schemeClr val="lt1"/>
                </a:solidFill>
              </a:rPr>
              <a:t>Vote Leave </a:t>
            </a:r>
            <a:r>
              <a:rPr lang="en-GB" sz="1700">
                <a:solidFill>
                  <a:schemeClr val="lt1"/>
                </a:solidFill>
              </a:rPr>
              <a:t>worked with Cambridge Analytica via a back door – through a company called Aggregate IQ, which had handled the online side of its campaign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GB" sz="1700">
                <a:solidFill>
                  <a:schemeClr val="lt1"/>
                </a:solidFill>
              </a:rPr>
              <a:t>The Data Science part of this project  was conducted by a different firm called ASI Data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GB" sz="1700">
                <a:solidFill>
                  <a:schemeClr val="lt1"/>
                </a:solidFill>
              </a:rPr>
              <a:t>This theory lacked evidence and therefore was dismissed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1186350" y="673950"/>
            <a:ext cx="5451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Claims made by Christopher Wylie</a:t>
            </a:r>
            <a:endParaRPr b="1"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(Former employee at Cambridge Analytica)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100" y="239250"/>
            <a:ext cx="1298987" cy="1298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0500" y="149900"/>
            <a:ext cx="1110900" cy="11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/>
          <p:nvPr/>
        </p:nvSpPr>
        <p:spPr>
          <a:xfrm>
            <a:off x="1344325" y="768300"/>
            <a:ext cx="2430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AGGREGATE IQ</a:t>
            </a:r>
            <a:endParaRPr b="1"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500300" y="1655075"/>
            <a:ext cx="82848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-GB" sz="1500">
                <a:solidFill>
                  <a:schemeClr val="lt1"/>
                </a:solidFill>
              </a:rPr>
              <a:t>The company says it is in the business of online advertising and software development but it actually makes digital tools for political campaigns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-GB" sz="1500">
                <a:solidFill>
                  <a:schemeClr val="lt1"/>
                </a:solidFill>
              </a:rPr>
              <a:t>According to Wylie: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-GB" sz="1500">
                <a:solidFill>
                  <a:schemeClr val="lt1"/>
                </a:solidFill>
              </a:rPr>
              <a:t> Aggregate IQ was set up to do work for a company called SCL, the parent company of Cambridge Analytica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-GB" sz="1500">
                <a:solidFill>
                  <a:schemeClr val="lt1"/>
                </a:solidFill>
              </a:rPr>
              <a:t>It developed software that relied on algorithms Cambridge Analytica had developed using the 50 million user profiles harvested in 2014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-GB" sz="1500">
                <a:solidFill>
                  <a:schemeClr val="lt1"/>
                </a:solidFill>
              </a:rPr>
              <a:t>It then used those algorithms for its client’s political campaigns to tailor the ads people saw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1"/>
          <p:cNvPicPr preferRelativeResize="0"/>
          <p:nvPr/>
        </p:nvPicPr>
        <p:blipFill rotWithShape="1">
          <a:blip r:embed="rId3">
            <a:alphaModFix/>
          </a:blip>
          <a:srcRect b="66009" l="0" r="0" t="0"/>
          <a:stretch/>
        </p:blipFill>
        <p:spPr>
          <a:xfrm>
            <a:off x="1917275" y="309700"/>
            <a:ext cx="5309450" cy="163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/>
          <p:nvPr/>
        </p:nvSpPr>
        <p:spPr>
          <a:xfrm>
            <a:off x="3809100" y="2123450"/>
            <a:ext cx="1525800" cy="7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VOTE LEAVE CAMPAIGN</a:t>
            </a:r>
            <a:endParaRPr b="1" sz="1500"/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4550" y="3799250"/>
            <a:ext cx="974900" cy="97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1"/>
          <p:cNvCxnSpPr>
            <a:stCxn id="202" idx="2"/>
            <a:endCxn id="203" idx="0"/>
          </p:cNvCxnSpPr>
          <p:nvPr/>
        </p:nvCxnSpPr>
        <p:spPr>
          <a:xfrm>
            <a:off x="4572000" y="2862650"/>
            <a:ext cx="0" cy="93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21"/>
          <p:cNvSpPr/>
          <p:nvPr/>
        </p:nvSpPr>
        <p:spPr>
          <a:xfrm>
            <a:off x="5590875" y="2918450"/>
            <a:ext cx="1204200" cy="825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SCL Elections</a:t>
            </a:r>
            <a:endParaRPr b="1" sz="1500"/>
          </a:p>
        </p:txBody>
      </p:sp>
      <p:pic>
        <p:nvPicPr>
          <p:cNvPr id="206" name="Google Shape;2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3750" y="3815813"/>
            <a:ext cx="1525800" cy="9417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1"/>
          <p:cNvCxnSpPr>
            <a:stCxn id="203" idx="3"/>
            <a:endCxn id="206" idx="1"/>
          </p:cNvCxnSpPr>
          <p:nvPr/>
        </p:nvCxnSpPr>
        <p:spPr>
          <a:xfrm>
            <a:off x="5059450" y="4286700"/>
            <a:ext cx="208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1"/>
          <p:cNvCxnSpPr>
            <a:stCxn id="205" idx="2"/>
          </p:cNvCxnSpPr>
          <p:nvPr/>
        </p:nvCxnSpPr>
        <p:spPr>
          <a:xfrm flipH="1">
            <a:off x="6191175" y="3743450"/>
            <a:ext cx="1800" cy="52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9" name="Google Shape;20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3300" y="3874210"/>
            <a:ext cx="825000" cy="82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1"/>
          <p:cNvCxnSpPr>
            <a:stCxn id="209" idx="3"/>
            <a:endCxn id="203" idx="1"/>
          </p:cNvCxnSpPr>
          <p:nvPr/>
        </p:nvCxnSpPr>
        <p:spPr>
          <a:xfrm>
            <a:off x="1848300" y="4286710"/>
            <a:ext cx="223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211" name="Google Shape;21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04551" y="2123456"/>
            <a:ext cx="1204200" cy="3934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21"/>
          <p:cNvCxnSpPr>
            <a:stCxn id="206" idx="0"/>
            <a:endCxn id="211" idx="2"/>
          </p:cNvCxnSpPr>
          <p:nvPr/>
        </p:nvCxnSpPr>
        <p:spPr>
          <a:xfrm rot="10800000">
            <a:off x="7906650" y="2516813"/>
            <a:ext cx="0" cy="12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" name="Google Shape;213;p21"/>
          <p:cNvSpPr txBox="1"/>
          <p:nvPr/>
        </p:nvSpPr>
        <p:spPr>
          <a:xfrm>
            <a:off x="3311700" y="3205550"/>
            <a:ext cx="133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Spent with AIQ (40% of campaign spending)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3578225" y="2966225"/>
            <a:ext cx="82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£2.7m</a:t>
            </a:r>
            <a:endParaRPr b="1" i="1" sz="15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3756000" y="4774150"/>
            <a:ext cx="163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Canadian Data Company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5590125" y="2647950"/>
            <a:ext cx="120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Parent Company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1"/>
          <p:cNvSpPr txBox="1"/>
          <p:nvPr/>
        </p:nvSpPr>
        <p:spPr>
          <a:xfrm>
            <a:off x="7966350" y="2766175"/>
            <a:ext cx="1154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Conducted </a:t>
            </a: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preliminary</a:t>
            </a: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work for LEAVE.EU - Vote Leave’s rival organization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1"/>
          <p:cNvSpPr txBox="1"/>
          <p:nvPr/>
        </p:nvSpPr>
        <p:spPr>
          <a:xfrm>
            <a:off x="561000" y="4774150"/>
            <a:ext cx="174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 profile company in UK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7090650" y="4774150"/>
            <a:ext cx="163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Company in UK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